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D7FD97-D4BB-4109-9A71-091BBFB00C9E}">
  <a:tblStyle styleId="{31D7FD97-D4BB-4109-9A71-091BBFB00C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3b34c78ab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3b34c78ab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3b34c78ab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3b34c78a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3b34c78a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3b34c78a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3b34c78ab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3b34c78ab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3b34c78ab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3b34c78ab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3b34c78ab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3b34c78ab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3b34c78ab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3b34c78ab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3b34c78a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3b34c78a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3b34c78ab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3b34c78a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db02a5d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db02a5d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3b34c78ab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3b34c78ab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3b34c78a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3b34c78a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e8939e3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e8939e3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e8939e3c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e8939e3c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e8939e3c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e8939e3c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3b34c78a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3b34c78a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3b34c78ab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3b34c78ab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3b34c78ab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3b34c78ab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3b34c78a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3b34c78a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e8939e3c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e8939e3c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3b34c78ab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3b34c78a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3b34c78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3b34c78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3b34c78a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3b34c78a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3b34c78a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3b34c78a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3b34c78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3b34c78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b34c78ab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b34c78ab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3b34c78a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3b34c78a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Google Shape;10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8" name="Google Shape;158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2" name="Google Shape;162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9" name="Google Shape;19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Google Shape;33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2" name="Google Shape;62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Science Island </a:t>
            </a:r>
            <a:endParaRPr/>
          </a:p>
        </p:txBody>
      </p:sp>
      <p:sp>
        <p:nvSpPr>
          <p:cNvPr id="171" name="Google Shape;171;p18"/>
          <p:cNvSpPr txBox="1"/>
          <p:nvPr>
            <p:ph idx="1" type="subTitle"/>
          </p:nvPr>
        </p:nvSpPr>
        <p:spPr>
          <a:xfrm>
            <a:off x="729438" y="23011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Research Report on Curriculum Mapping Software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Project code: SC</a:t>
            </a:r>
            <a:endParaRPr b="1" sz="14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750" y="1322451"/>
            <a:ext cx="2887475" cy="14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5937688" y="3372700"/>
            <a:ext cx="2463600" cy="1477500"/>
          </a:xfrm>
          <a:prstGeom prst="rect">
            <a:avLst/>
          </a:prstGeom>
          <a:solidFill>
            <a:srgbClr val="E9EDEE">
              <a:alpha val="754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Team Redback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Jiayi Li                  1097419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Zuguang Tong   1273868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Yiqing Ding          1113840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Haorun Yang      1067299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Jiafu Zhang        1184772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title"/>
          </p:nvPr>
        </p:nvSpPr>
        <p:spPr>
          <a:xfrm>
            <a:off x="7294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Australian F-10 Curriculum Structure (AC)</a:t>
            </a:r>
            <a:endParaRPr/>
          </a:p>
        </p:txBody>
      </p:sp>
      <p:pic>
        <p:nvPicPr>
          <p:cNvPr id="285" name="Google Shape;2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00" y="482250"/>
            <a:ext cx="7457987" cy="466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71" y="1916950"/>
            <a:ext cx="1851825" cy="307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/>
          <p:nvPr/>
        </p:nvSpPr>
        <p:spPr>
          <a:xfrm>
            <a:off x="3460325" y="3817650"/>
            <a:ext cx="1062600" cy="31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5258275" y="2162725"/>
            <a:ext cx="2264100" cy="23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5258275" y="3217800"/>
            <a:ext cx="2264100" cy="23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27"/>
          <p:cNvCxnSpPr>
            <a:stCxn id="286" idx="3"/>
            <a:endCxn id="287" idx="1"/>
          </p:cNvCxnSpPr>
          <p:nvPr/>
        </p:nvCxnSpPr>
        <p:spPr>
          <a:xfrm>
            <a:off x="2021096" y="3454362"/>
            <a:ext cx="1439100" cy="52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7"/>
          <p:cNvSpPr txBox="1"/>
          <p:nvPr/>
        </p:nvSpPr>
        <p:spPr>
          <a:xfrm>
            <a:off x="2181550" y="3648425"/>
            <a:ext cx="8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Map to</a:t>
            </a:r>
            <a:endParaRPr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Australian F-10 Curriculum Structure</a:t>
            </a:r>
            <a:endParaRPr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47300"/>
            <a:ext cx="37147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 txBox="1"/>
          <p:nvPr/>
        </p:nvSpPr>
        <p:spPr>
          <a:xfrm>
            <a:off x="729450" y="3412300"/>
            <a:ext cx="7874400" cy="1262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If we can get the API of AC website, the mapping can be automatically updated if some changes happened on the website side.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Otherwise </a:t>
            </a: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database</a:t>
            </a: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is static. Once the website has been updated, the structure in our database would be updated manually 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Mapping Software Examples</a:t>
            </a:r>
            <a:endParaRPr/>
          </a:p>
        </p:txBody>
      </p:sp>
      <p:pic>
        <p:nvPicPr>
          <p:cNvPr descr="shutterstock_429987889_edited.jpg" id="304" name="Google Shape;304;p2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 txBox="1"/>
          <p:nvPr/>
        </p:nvSpPr>
        <p:spPr>
          <a:xfrm>
            <a:off x="865075" y="125807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Part 1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6532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Coursetune</a:t>
            </a:r>
            <a:endParaRPr/>
          </a:p>
        </p:txBody>
      </p:sp>
      <p:sp>
        <p:nvSpPr>
          <p:cNvPr id="311" name="Google Shape;311;p30"/>
          <p:cNvSpPr txBox="1"/>
          <p:nvPr/>
        </p:nvSpPr>
        <p:spPr>
          <a:xfrm>
            <a:off x="656275" y="4900000"/>
            <a:ext cx="541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Source: M. Andersen, “coursetune,” </a:t>
            </a:r>
            <a:r>
              <a:rPr i="1" lang="en-GB" sz="800">
                <a:latin typeface="Raleway"/>
                <a:ea typeface="Raleway"/>
                <a:cs typeface="Raleway"/>
                <a:sym typeface="Raleway"/>
              </a:rPr>
              <a:t>CourseTune</a:t>
            </a: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, 2019. https://coursetune.com/.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79" y="482272"/>
            <a:ext cx="7452190" cy="4511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5293975" y="4071275"/>
            <a:ext cx="1814700" cy="6156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Whole</a:t>
            </a: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courses (Activities) view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4" name="Google Shape;314;p30"/>
          <p:cNvGrpSpPr/>
          <p:nvPr/>
        </p:nvGrpSpPr>
        <p:grpSpPr>
          <a:xfrm>
            <a:off x="1724700" y="1110674"/>
            <a:ext cx="5088875" cy="3108851"/>
            <a:chOff x="1724700" y="1110674"/>
            <a:chExt cx="5088875" cy="3108851"/>
          </a:xfrm>
        </p:grpSpPr>
        <p:sp>
          <p:nvSpPr>
            <p:cNvPr id="315" name="Google Shape;315;p30"/>
            <p:cNvSpPr/>
            <p:nvPr/>
          </p:nvSpPr>
          <p:spPr>
            <a:xfrm>
              <a:off x="2773925" y="3206450"/>
              <a:ext cx="774962" cy="742908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3548861" y="1787954"/>
              <a:ext cx="833187" cy="829028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4739225" y="1110674"/>
              <a:ext cx="833187" cy="829028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" name="Google Shape;318;p30"/>
            <p:cNvGrpSpPr/>
            <p:nvPr/>
          </p:nvGrpSpPr>
          <p:grpSpPr>
            <a:xfrm>
              <a:off x="1724700" y="1131025"/>
              <a:ext cx="5088875" cy="3088500"/>
              <a:chOff x="1724700" y="1131025"/>
              <a:chExt cx="5088875" cy="3088500"/>
            </a:xfrm>
          </p:grpSpPr>
          <p:sp>
            <p:nvSpPr>
              <p:cNvPr id="319" name="Google Shape;319;p30"/>
              <p:cNvSpPr txBox="1"/>
              <p:nvPr/>
            </p:nvSpPr>
            <p:spPr>
              <a:xfrm>
                <a:off x="1724700" y="3819325"/>
                <a:ext cx="1145100" cy="400200"/>
              </a:xfrm>
              <a:prstGeom prst="rect">
                <a:avLst/>
              </a:prstGeom>
              <a:solidFill>
                <a:srgbClr val="00BFA5"/>
              </a:solidFill>
              <a:ln cap="flat" cmpd="sng" w="9525">
                <a:solidFill>
                  <a:srgbClr val="53C6A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Unmapped</a:t>
                </a:r>
                <a:endParaRPr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320" name="Google Shape;320;p30"/>
              <p:cNvSpPr txBox="1"/>
              <p:nvPr/>
            </p:nvSpPr>
            <p:spPr>
              <a:xfrm>
                <a:off x="2402675" y="1422500"/>
                <a:ext cx="1145100" cy="615600"/>
              </a:xfrm>
              <a:prstGeom prst="rect">
                <a:avLst/>
              </a:prstGeom>
              <a:solidFill>
                <a:srgbClr val="00BFA5"/>
              </a:solidFill>
              <a:ln cap="flat" cmpd="sng" w="9525">
                <a:solidFill>
                  <a:srgbClr val="53C6A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Fully </a:t>
                </a:r>
                <a:r>
                  <a:rPr b="1" lang="en-GB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mapped</a:t>
                </a:r>
                <a:endParaRPr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sp>
            <p:nvSpPr>
              <p:cNvPr id="321" name="Google Shape;321;p30"/>
              <p:cNvSpPr txBox="1"/>
              <p:nvPr/>
            </p:nvSpPr>
            <p:spPr>
              <a:xfrm>
                <a:off x="5668475" y="1131025"/>
                <a:ext cx="1145100" cy="615600"/>
              </a:xfrm>
              <a:prstGeom prst="rect">
                <a:avLst/>
              </a:prstGeom>
              <a:solidFill>
                <a:srgbClr val="00BFA5"/>
              </a:solidFill>
              <a:ln cap="flat" cmpd="sng" w="9525">
                <a:solidFill>
                  <a:srgbClr val="53C6A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Half</a:t>
                </a:r>
                <a:r>
                  <a:rPr b="1" lang="en-GB">
                    <a:solidFill>
                      <a:schemeClr val="lt1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 mapped</a:t>
                </a:r>
                <a:endParaRPr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00" y="482250"/>
            <a:ext cx="7227423" cy="451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1"/>
          <p:cNvSpPr txBox="1"/>
          <p:nvPr>
            <p:ph type="title"/>
          </p:nvPr>
        </p:nvSpPr>
        <p:spPr>
          <a:xfrm>
            <a:off x="6532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Coursetune</a:t>
            </a:r>
            <a:endParaRPr/>
          </a:p>
        </p:txBody>
      </p:sp>
      <p:sp>
        <p:nvSpPr>
          <p:cNvPr id="328" name="Google Shape;328;p31"/>
          <p:cNvSpPr txBox="1"/>
          <p:nvPr/>
        </p:nvSpPr>
        <p:spPr>
          <a:xfrm>
            <a:off x="656275" y="4900000"/>
            <a:ext cx="541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Source: M. Andersen, “coursetune,” </a:t>
            </a:r>
            <a:r>
              <a:rPr i="1" lang="en-GB" sz="800">
                <a:latin typeface="Raleway"/>
                <a:ea typeface="Raleway"/>
                <a:cs typeface="Raleway"/>
                <a:sym typeface="Raleway"/>
              </a:rPr>
              <a:t>CourseTune</a:t>
            </a: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, 2019. https://coursetune.com/.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5293975" y="4071275"/>
            <a:ext cx="1814700" cy="6156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Mapping setting</a:t>
            </a: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view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0" name="Google Shape;330;p31"/>
          <p:cNvGrpSpPr/>
          <p:nvPr/>
        </p:nvGrpSpPr>
        <p:grpSpPr>
          <a:xfrm>
            <a:off x="1461425" y="1628700"/>
            <a:ext cx="3456300" cy="1774750"/>
            <a:chOff x="1461425" y="1628700"/>
            <a:chExt cx="3456300" cy="1774750"/>
          </a:xfrm>
        </p:grpSpPr>
        <p:sp>
          <p:nvSpPr>
            <p:cNvPr id="331" name="Google Shape;331;p31"/>
            <p:cNvSpPr/>
            <p:nvPr/>
          </p:nvSpPr>
          <p:spPr>
            <a:xfrm>
              <a:off x="3338100" y="2319725"/>
              <a:ext cx="774900" cy="7428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2465550" y="2200350"/>
              <a:ext cx="774900" cy="7428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875100" y="1628700"/>
              <a:ext cx="774900" cy="7428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4" name="Google Shape;334;p31"/>
            <p:cNvCxnSpPr/>
            <p:nvPr/>
          </p:nvCxnSpPr>
          <p:spPr>
            <a:xfrm rot="10800000">
              <a:off x="2755100" y="1842900"/>
              <a:ext cx="601800" cy="564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5" name="Google Shape;335;p31"/>
            <p:cNvSpPr txBox="1"/>
            <p:nvPr/>
          </p:nvSpPr>
          <p:spPr>
            <a:xfrm>
              <a:off x="3103025" y="1694250"/>
              <a:ext cx="1814700" cy="400200"/>
            </a:xfrm>
            <a:prstGeom prst="rect">
              <a:avLst/>
            </a:prstGeom>
            <a:solidFill>
              <a:srgbClr val="00BFA5"/>
            </a:solidFill>
            <a:ln cap="flat" cmpd="sng" w="9525">
              <a:solidFill>
                <a:srgbClr val="53C6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Gradient descend</a:t>
              </a:r>
              <a:endParaRPr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6" name="Google Shape;336;p31"/>
            <p:cNvSpPr txBox="1"/>
            <p:nvPr/>
          </p:nvSpPr>
          <p:spPr>
            <a:xfrm>
              <a:off x="2155325" y="3003250"/>
              <a:ext cx="947700" cy="400200"/>
            </a:xfrm>
            <a:prstGeom prst="rect">
              <a:avLst/>
            </a:prstGeom>
            <a:solidFill>
              <a:srgbClr val="00BFA5"/>
            </a:solidFill>
            <a:ln cap="flat" cmpd="sng" w="9525">
              <a:solidFill>
                <a:srgbClr val="53C6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Subject</a:t>
              </a:r>
              <a:endParaRPr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7" name="Google Shape;337;p31"/>
            <p:cNvSpPr txBox="1"/>
            <p:nvPr/>
          </p:nvSpPr>
          <p:spPr>
            <a:xfrm>
              <a:off x="1461425" y="2407200"/>
              <a:ext cx="947700" cy="400200"/>
            </a:xfrm>
            <a:prstGeom prst="rect">
              <a:avLst/>
            </a:prstGeom>
            <a:solidFill>
              <a:srgbClr val="00BFA5"/>
            </a:solidFill>
            <a:ln cap="flat" cmpd="sng" w="9525">
              <a:solidFill>
                <a:srgbClr val="53C6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Strand</a:t>
              </a:r>
              <a:endParaRPr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>
            <p:ph type="title"/>
          </p:nvPr>
        </p:nvSpPr>
        <p:spPr>
          <a:xfrm>
            <a:off x="6532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Chalk</a:t>
            </a:r>
            <a:endParaRPr/>
          </a:p>
        </p:txBody>
      </p:sp>
      <p:sp>
        <p:nvSpPr>
          <p:cNvPr id="343" name="Google Shape;343;p32"/>
          <p:cNvSpPr txBox="1"/>
          <p:nvPr/>
        </p:nvSpPr>
        <p:spPr>
          <a:xfrm>
            <a:off x="228600" y="4884125"/>
            <a:ext cx="726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Chalk, “Curriculum Mapping and Lesson Planning Software,” </a:t>
            </a:r>
            <a:r>
              <a:rPr i="1" lang="en-GB" sz="800">
                <a:latin typeface="Raleway"/>
                <a:ea typeface="Raleway"/>
                <a:cs typeface="Raleway"/>
                <a:sym typeface="Raleway"/>
              </a:rPr>
              <a:t>Chalk</a:t>
            </a: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, Jun. 16, 2021. https://www.chalk.com/schools/ (accessed Mar. 21, 2022).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10850"/>
            <a:ext cx="8839200" cy="381450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/>
          <p:nvPr/>
        </p:nvSpPr>
        <p:spPr>
          <a:xfrm>
            <a:off x="2679875" y="1494125"/>
            <a:ext cx="6215400" cy="179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2"/>
          <p:cNvSpPr txBox="1"/>
          <p:nvPr/>
        </p:nvSpPr>
        <p:spPr>
          <a:xfrm>
            <a:off x="7042950" y="2839475"/>
            <a:ext cx="1814700" cy="4002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Content with tag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/>
          <p:nvPr/>
        </p:nvSpPr>
        <p:spPr>
          <a:xfrm>
            <a:off x="667625" y="968525"/>
            <a:ext cx="1814700" cy="82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25" y="131400"/>
            <a:ext cx="8272775" cy="47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 txBox="1"/>
          <p:nvPr>
            <p:ph type="title"/>
          </p:nvPr>
        </p:nvSpPr>
        <p:spPr>
          <a:xfrm>
            <a:off x="6532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Ceatrix</a:t>
            </a:r>
            <a:endParaRPr/>
          </a:p>
        </p:txBody>
      </p:sp>
      <p:sp>
        <p:nvSpPr>
          <p:cNvPr id="354" name="Google Shape;354;p33"/>
          <p:cNvSpPr txBox="1"/>
          <p:nvPr/>
        </p:nvSpPr>
        <p:spPr>
          <a:xfrm>
            <a:off x="381000" y="4807925"/>
            <a:ext cx="726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Ceatrix, “The Powerful Curriculum Management System to efficiently plan and manage your courses.,” </a:t>
            </a:r>
            <a:r>
              <a:rPr i="1" lang="en-GB" sz="800">
                <a:latin typeface="Raleway"/>
                <a:ea typeface="Raleway"/>
                <a:cs typeface="Raleway"/>
                <a:sym typeface="Raleway"/>
              </a:rPr>
              <a:t>www.creatrixcampus.com</a:t>
            </a: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. https://www.creatrixcampus.com/curriculum-management-software (accessed Mar. 21, 2022).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2980750" y="1512950"/>
            <a:ext cx="4325400" cy="276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7146375" y="4343038"/>
            <a:ext cx="1814700" cy="4002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Content with tag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Science Island Mapping Software Prototype</a:t>
            </a:r>
            <a:endParaRPr/>
          </a:p>
        </p:txBody>
      </p:sp>
      <p:pic>
        <p:nvPicPr>
          <p:cNvPr descr="shutterstock_429987889_edited.jpg" id="362" name="Google Shape;362;p34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/>
        </p:nvSpPr>
        <p:spPr>
          <a:xfrm>
            <a:off x="865075" y="125807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Part 1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</a:t>
            </a:r>
            <a:endParaRPr/>
          </a:p>
        </p:txBody>
      </p:sp>
      <p:pic>
        <p:nvPicPr>
          <p:cNvPr id="369" name="Google Shape;3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950" y="360700"/>
            <a:ext cx="6582026" cy="468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950" y="354888"/>
            <a:ext cx="6582023" cy="469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Section Extension</a:t>
            </a:r>
            <a:endParaRPr/>
          </a:p>
        </p:txBody>
      </p:sp>
      <p:pic>
        <p:nvPicPr>
          <p:cNvPr descr="shutterstock_429987889_edited.jpg" id="376" name="Google Shape;376;p36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865075" y="125807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Part 1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927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927150" y="2693025"/>
            <a:ext cx="38166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Part 1</a:t>
            </a:r>
            <a:endParaRPr b="1"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Mechanism of Mapping Curriculum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Science Island Mapping Logic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Other Mapping Software Examples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Science Island Mapping Software Prototype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Assignment Section Extension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4743750" y="2036400"/>
            <a:ext cx="4530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Part 2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Requirement Analysis (User stories)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System User Analysis (Personas)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Motivational Model (Who-Do-Be-Feel)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75" y="507775"/>
            <a:ext cx="8272876" cy="453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 txBox="1"/>
          <p:nvPr/>
        </p:nvSpPr>
        <p:spPr>
          <a:xfrm>
            <a:off x="4766425" y="3074550"/>
            <a:ext cx="2436300" cy="18471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Add new filter window with the corresponding type, i.e.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Subject - 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Strand - 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Substrand -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Code -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Year - 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Learning Area - 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……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37"/>
          <p:cNvSpPr txBox="1"/>
          <p:nvPr/>
        </p:nvSpPr>
        <p:spPr>
          <a:xfrm>
            <a:off x="1843000" y="3150750"/>
            <a:ext cx="1137600" cy="8313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New tags should be shown up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1540150" y="4276475"/>
            <a:ext cx="603900" cy="30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Raleway"/>
                <a:ea typeface="Raleway"/>
                <a:cs typeface="Raleway"/>
                <a:sym typeface="Raleway"/>
              </a:rPr>
              <a:t>Health &amp; PE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4775800" y="1024950"/>
            <a:ext cx="2436300" cy="20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 Analysis (User stories)</a:t>
            </a:r>
            <a:endParaRPr/>
          </a:p>
        </p:txBody>
      </p:sp>
      <p:pic>
        <p:nvPicPr>
          <p:cNvPr descr="shutterstock_429987889_edited.jpg" id="392" name="Google Shape;392;p38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 txBox="1"/>
          <p:nvPr/>
        </p:nvSpPr>
        <p:spPr>
          <a:xfrm>
            <a:off x="865075" y="125807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Part 2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(Case) Stories</a:t>
            </a:r>
            <a:endParaRPr/>
          </a:p>
        </p:txBody>
      </p:sp>
      <p:graphicFrame>
        <p:nvGraphicFramePr>
          <p:cNvPr id="399" name="Google Shape;399;p39"/>
          <p:cNvGraphicFramePr/>
          <p:nvPr/>
        </p:nvGraphicFramePr>
        <p:xfrm>
          <a:off x="307400" y="194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{31D7FD97-D4BB-4109-9A71-091BBFB00C9E}</a:tableStyleId>
              </a:tblPr>
              <a:tblGrid>
                <a:gridCol w="884625"/>
                <a:gridCol w="455025"/>
                <a:gridCol w="1545550"/>
                <a:gridCol w="1831950"/>
                <a:gridCol w="2647125"/>
                <a:gridCol w="1115950"/>
              </a:tblGrid>
              <a:tr h="49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Epic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ID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As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(role)</a:t>
                      </a:r>
                      <a:endParaRPr b="1" sz="10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want to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(goal)</a:t>
                      </a:r>
                      <a:endParaRPr b="1" sz="10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 that 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(benefit)</a:t>
                      </a:r>
                      <a:endParaRPr b="1" sz="10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Priority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5260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Mapping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eacher/Admin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ee all SC activities in one page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can h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ave an overview of all activities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Must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526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Teacher/Admin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elect one of the activities 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can m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 that activity to the corresponding curriculum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Must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701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Teacher/Admin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Map the activity 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based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on the curriculum structure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can map the activity in a 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hierarchical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way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Must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701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Teacher/Admin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Map one activity to multiple tags of the same 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hierarchical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level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can have the mapping 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satisfying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multiple subjects, strands, codes and so on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Must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(Case) Stories</a:t>
            </a:r>
            <a:endParaRPr/>
          </a:p>
        </p:txBody>
      </p:sp>
      <p:graphicFrame>
        <p:nvGraphicFramePr>
          <p:cNvPr id="405" name="Google Shape;405;p40"/>
          <p:cNvGraphicFramePr/>
          <p:nvPr/>
        </p:nvGraphicFramePr>
        <p:xfrm>
          <a:off x="307400" y="194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{31D7FD97-D4BB-4109-9A71-091BBFB00C9E}</a:tableStyleId>
              </a:tblPr>
              <a:tblGrid>
                <a:gridCol w="884625"/>
                <a:gridCol w="455025"/>
                <a:gridCol w="1545550"/>
                <a:gridCol w="1831950"/>
                <a:gridCol w="2647125"/>
                <a:gridCol w="1115950"/>
              </a:tblGrid>
              <a:tr h="48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Epic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ID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As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(role)</a:t>
                      </a:r>
                      <a:endParaRPr b="1" sz="10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want to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(goal)</a:t>
                      </a:r>
                      <a:endParaRPr b="1" sz="10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 that 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(benefit)</a:t>
                      </a:r>
                      <a:endParaRPr b="1" sz="10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Priority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914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Mapping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Teacher/Admin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Map the activity with each possible category defined in AC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There is no missing tag for this particular activity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Must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97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Teacher/Admin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Have two separate sections showing mapped and unmapped activities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can understand which activity has or has not been tagged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Must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62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Teacher/Admin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Enable this software applicable to other international curriculums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The activity can satisfy the requirement in other curriculums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Should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(Case) Stories</a:t>
            </a:r>
            <a:endParaRPr/>
          </a:p>
        </p:txBody>
      </p:sp>
      <p:graphicFrame>
        <p:nvGraphicFramePr>
          <p:cNvPr id="411" name="Google Shape;411;p41"/>
          <p:cNvGraphicFramePr/>
          <p:nvPr/>
        </p:nvGraphicFramePr>
        <p:xfrm>
          <a:off x="307400" y="194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{31D7FD97-D4BB-4109-9A71-091BBFB00C9E}</a:tableStyleId>
              </a:tblPr>
              <a:tblGrid>
                <a:gridCol w="1050825"/>
                <a:gridCol w="382850"/>
                <a:gridCol w="1451525"/>
                <a:gridCol w="1831950"/>
                <a:gridCol w="2647125"/>
                <a:gridCol w="1115950"/>
              </a:tblGrid>
              <a:tr h="48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Epic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ID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As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(role)</a:t>
                      </a:r>
                      <a:endParaRPr b="1" sz="10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want to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(goal)</a:t>
                      </a:r>
                      <a:endParaRPr b="1" sz="10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 that 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(benefit)</a:t>
                      </a:r>
                      <a:endParaRPr b="1" sz="10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Priority</a:t>
                      </a:r>
                      <a:endParaRPr b="1" sz="12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914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Assignment Extension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Parent/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Teacher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Filter the activities by newly-built tags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can sort all activities based on the AC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Must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97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Parent/Teacher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See all the new tags with each activity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know which 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 category the activity 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is subject to 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Must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62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Parent/Teacher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Creating the assignment with newly tagged activities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 can know what AC my kids are going to learn and would have a chance to meet the requirement when it is finished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Must</a:t>
                      </a:r>
                      <a:r>
                        <a:rPr lang="en-GB" sz="1200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Have</a:t>
                      </a:r>
                      <a:endParaRPr sz="1200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User Analysis (Personas)</a:t>
            </a:r>
            <a:endParaRPr/>
          </a:p>
        </p:txBody>
      </p:sp>
      <p:pic>
        <p:nvPicPr>
          <p:cNvPr descr="shutterstock_429987889_edited.jpg" id="417" name="Google Shape;417;p42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2"/>
          <p:cNvSpPr txBox="1"/>
          <p:nvPr/>
        </p:nvSpPr>
        <p:spPr>
          <a:xfrm>
            <a:off x="865075" y="125807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Part 2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Curriculum Mapping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</a:t>
            </a:r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759700" y="2571750"/>
            <a:ext cx="306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Target User: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A small group of professionals (Teacher / Admin)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00" y="169250"/>
            <a:ext cx="4975998" cy="48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Teacher Portal</a:t>
            </a:r>
            <a:endParaRPr/>
          </a:p>
        </p:txBody>
      </p:sp>
      <p:sp>
        <p:nvSpPr>
          <p:cNvPr id="431" name="Google Shape;431;p44"/>
          <p:cNvSpPr txBox="1"/>
          <p:nvPr/>
        </p:nvSpPr>
        <p:spPr>
          <a:xfrm>
            <a:off x="759700" y="2571750"/>
            <a:ext cx="306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Target User: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The public user (Teacher/Parent/School)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2" name="Google Shape;4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50" y="49700"/>
            <a:ext cx="4400651" cy="504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788" y="0"/>
            <a:ext cx="4851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Motivational  Model (Who-Do-Be-Feel)</a:t>
            </a:r>
            <a:endParaRPr/>
          </a:p>
        </p:txBody>
      </p:sp>
      <p:pic>
        <p:nvPicPr>
          <p:cNvPr descr="shutterstock_429987889_edited.jpg" id="439" name="Google Shape;439;p45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 txBox="1"/>
          <p:nvPr/>
        </p:nvSpPr>
        <p:spPr>
          <a:xfrm>
            <a:off x="865075" y="125807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Part 2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</a:t>
            </a:r>
            <a:endParaRPr/>
          </a:p>
        </p:txBody>
      </p:sp>
      <p:pic>
        <p:nvPicPr>
          <p:cNvPr id="446" name="Google Shape;4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0" y="129451"/>
            <a:ext cx="5912599" cy="488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Mechanism of Mapping Curriculum</a:t>
            </a:r>
            <a:endParaRPr/>
          </a:p>
        </p:txBody>
      </p:sp>
      <p:pic>
        <p:nvPicPr>
          <p:cNvPr descr="shutterstock_429987889_edited.jpg" id="186" name="Google Shape;186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865075" y="125807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Part 1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516650" y="0"/>
            <a:ext cx="3275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CMU Mapping Tool</a:t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761650" y="464512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370625" y="4762850"/>
            <a:ext cx="902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Source: Carnegie Mellon University, “Curriculum Mapping Tool - Eberly Center - Carnegie Mellon University,” </a:t>
            </a:r>
            <a:r>
              <a:rPr i="1" lang="en-GB" sz="800">
                <a:latin typeface="Raleway"/>
                <a:ea typeface="Raleway"/>
                <a:cs typeface="Raleway"/>
                <a:sym typeface="Raleway"/>
              </a:rPr>
              <a:t>Cmu.edu</a:t>
            </a: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, 2021. https://www.cmu.edu/teaching/assessment/assessprogram/tools/Curriculum%20Mapping%20Tool.html.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25" y="601800"/>
            <a:ext cx="8176077" cy="414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724050" y="1485700"/>
            <a:ext cx="855600" cy="32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3563775" y="650775"/>
            <a:ext cx="613200" cy="32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1920200" y="1337200"/>
            <a:ext cx="1427400" cy="6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573575" y="2661075"/>
            <a:ext cx="1927800" cy="8313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Learning outcome (achieved by SC activities )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0" name="Google Shape;200;p21"/>
          <p:cNvCxnSpPr/>
          <p:nvPr/>
        </p:nvCxnSpPr>
        <p:spPr>
          <a:xfrm>
            <a:off x="1437700" y="1861825"/>
            <a:ext cx="235200" cy="752400"/>
          </a:xfrm>
          <a:prstGeom prst="straightConnector1">
            <a:avLst/>
          </a:prstGeom>
          <a:noFill/>
          <a:ln cap="flat" cmpd="sng" w="28575">
            <a:solidFill>
              <a:srgbClr val="00BFA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1"/>
          <p:cNvSpPr txBox="1"/>
          <p:nvPr/>
        </p:nvSpPr>
        <p:spPr>
          <a:xfrm>
            <a:off x="5916475" y="2025025"/>
            <a:ext cx="1927800" cy="16932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Level of knowledge/skills to be demonstrated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I: </a:t>
            </a: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Introductory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A: Advanced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M: Mastery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3347600" y="2327875"/>
            <a:ext cx="1927800" cy="14775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i.e. case-study, project, debate, group work, lab, lecture, presentation, essay exam etc.,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>
            <a:off x="2858550" y="1448075"/>
            <a:ext cx="2980800" cy="658200"/>
          </a:xfrm>
          <a:prstGeom prst="straightConnector1">
            <a:avLst/>
          </a:prstGeom>
          <a:noFill/>
          <a:ln cap="flat" cmpd="sng" w="28575">
            <a:solidFill>
              <a:srgbClr val="00BF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1"/>
          <p:cNvCxnSpPr/>
          <p:nvPr/>
        </p:nvCxnSpPr>
        <p:spPr>
          <a:xfrm>
            <a:off x="3103100" y="1673875"/>
            <a:ext cx="507600" cy="517200"/>
          </a:xfrm>
          <a:prstGeom prst="straightConnector1">
            <a:avLst/>
          </a:prstGeom>
          <a:noFill/>
          <a:ln cap="flat" cmpd="sng" w="28575">
            <a:solidFill>
              <a:srgbClr val="00BF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1"/>
          <p:cNvCxnSpPr/>
          <p:nvPr/>
        </p:nvCxnSpPr>
        <p:spPr>
          <a:xfrm>
            <a:off x="3065425" y="1880625"/>
            <a:ext cx="404400" cy="404400"/>
          </a:xfrm>
          <a:prstGeom prst="straightConnector1">
            <a:avLst/>
          </a:prstGeom>
          <a:noFill/>
          <a:ln cap="flat" cmpd="sng" w="28575">
            <a:solidFill>
              <a:srgbClr val="00BFA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516650" y="0"/>
            <a:ext cx="3275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CMU Mapping Tool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370625" y="4762850"/>
            <a:ext cx="902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Source: Carnegie Mellon University, “Curriculum Mapping Tool - Eberly Center - Carnegie Mellon University,” </a:t>
            </a:r>
            <a:r>
              <a:rPr i="1" lang="en-GB" sz="800">
                <a:latin typeface="Raleway"/>
                <a:ea typeface="Raleway"/>
                <a:cs typeface="Raleway"/>
                <a:sym typeface="Raleway"/>
              </a:rPr>
              <a:t>Cmu.edu</a:t>
            </a:r>
            <a:r>
              <a:rPr lang="en-GB" sz="800">
                <a:latin typeface="Raleway"/>
                <a:ea typeface="Raleway"/>
                <a:cs typeface="Raleway"/>
                <a:sym typeface="Raleway"/>
              </a:rPr>
              <a:t>, 2021. https://www.cmu.edu/teaching/assessment/assessprogram/tools/Curriculum%20Mapping%20Tool.html.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25" y="566125"/>
            <a:ext cx="8486876" cy="423928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385525" y="573600"/>
            <a:ext cx="4186500" cy="128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1692550" y="2896150"/>
            <a:ext cx="5416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There may be other more suitable tools!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483225" y="4871175"/>
            <a:ext cx="7591200" cy="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Source: UNSW, “Curriculum Mapping | UNSW Teaching Staff Gateway,” www.teaching.unsw.edu.au. https://www.teaching.unsw.edu.au/curriculum-mapping.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516650" y="0"/>
            <a:ext cx="4391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UNSW Mapping Tool</a:t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50" y="537975"/>
            <a:ext cx="8063399" cy="43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/>
          <p:nvPr/>
        </p:nvSpPr>
        <p:spPr>
          <a:xfrm>
            <a:off x="1316425" y="722400"/>
            <a:ext cx="9894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546350" y="1267800"/>
            <a:ext cx="14940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2305700" y="1572275"/>
            <a:ext cx="1081500" cy="83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1920200" y="2707825"/>
            <a:ext cx="1260000" cy="4002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SC Activities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4090350" y="101550"/>
            <a:ext cx="2454300" cy="1046700"/>
          </a:xfrm>
          <a:prstGeom prst="rect">
            <a:avLst/>
          </a:prstGeom>
          <a:solidFill>
            <a:srgbClr val="00BFA5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Australian Qualification Framework 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(Australian F-10 Curriculum)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7" name="Google Shape;227;p23"/>
          <p:cNvCxnSpPr>
            <a:stCxn id="222" idx="0"/>
            <a:endCxn id="226" idx="1"/>
          </p:cNvCxnSpPr>
          <p:nvPr/>
        </p:nvCxnSpPr>
        <p:spPr>
          <a:xfrm flipH="1" rot="10800000">
            <a:off x="1811125" y="624900"/>
            <a:ext cx="2279100" cy="97500"/>
          </a:xfrm>
          <a:prstGeom prst="straightConnector1">
            <a:avLst/>
          </a:prstGeom>
          <a:noFill/>
          <a:ln cap="flat" cmpd="sng" w="28575">
            <a:solidFill>
              <a:srgbClr val="00BF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3"/>
          <p:cNvCxnSpPr>
            <a:stCxn id="223" idx="2"/>
            <a:endCxn id="225" idx="0"/>
          </p:cNvCxnSpPr>
          <p:nvPr/>
        </p:nvCxnSpPr>
        <p:spPr>
          <a:xfrm>
            <a:off x="1293350" y="1579800"/>
            <a:ext cx="1257000" cy="1128000"/>
          </a:xfrm>
          <a:prstGeom prst="straightConnector1">
            <a:avLst/>
          </a:prstGeom>
          <a:noFill/>
          <a:ln cap="flat" cmpd="sng" w="28575">
            <a:solidFill>
              <a:srgbClr val="00BFA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3"/>
          <p:cNvSpPr txBox="1"/>
          <p:nvPr/>
        </p:nvSpPr>
        <p:spPr>
          <a:xfrm>
            <a:off x="1768750" y="3507350"/>
            <a:ext cx="54162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Some inspiration comes!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Science Island Mapping Logic</a:t>
            </a:r>
            <a:endParaRPr/>
          </a:p>
        </p:txBody>
      </p:sp>
      <p:pic>
        <p:nvPicPr>
          <p:cNvPr descr="shutterstock_429987889_edited.jpg" id="235" name="Google Shape;235;p24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/>
        </p:nvSpPr>
        <p:spPr>
          <a:xfrm>
            <a:off x="865075" y="125807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Part 1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Australian F-10 Curriculum Structure</a:t>
            </a: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100" y="1940450"/>
            <a:ext cx="6696887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>
            <a:off x="977925" y="1965250"/>
            <a:ext cx="4522800" cy="302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5"/>
          <p:cNvGrpSpPr/>
          <p:nvPr/>
        </p:nvGrpSpPr>
        <p:grpSpPr>
          <a:xfrm>
            <a:off x="4936625" y="271950"/>
            <a:ext cx="4207375" cy="2299800"/>
            <a:chOff x="4936625" y="271950"/>
            <a:chExt cx="4207375" cy="2299800"/>
          </a:xfrm>
        </p:grpSpPr>
        <p:sp>
          <p:nvSpPr>
            <p:cNvPr id="245" name="Google Shape;245;p25"/>
            <p:cNvSpPr txBox="1"/>
            <p:nvPr/>
          </p:nvSpPr>
          <p:spPr>
            <a:xfrm>
              <a:off x="5626400" y="271950"/>
              <a:ext cx="1260000" cy="1262100"/>
            </a:xfrm>
            <a:prstGeom prst="rect">
              <a:avLst/>
            </a:prstGeom>
            <a:solidFill>
              <a:srgbClr val="00BFA5"/>
            </a:solidFill>
            <a:ln cap="flat" cmpd="sng" w="9525">
              <a:solidFill>
                <a:srgbClr val="53C6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Only general capabilities shown in the detail page</a:t>
              </a:r>
              <a:endParaRPr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46" name="Google Shape;246;p25"/>
            <p:cNvGrpSpPr/>
            <p:nvPr/>
          </p:nvGrpSpPr>
          <p:grpSpPr>
            <a:xfrm>
              <a:off x="6886396" y="490400"/>
              <a:ext cx="2257604" cy="2081350"/>
              <a:chOff x="6886396" y="490400"/>
              <a:chExt cx="2257604" cy="2081350"/>
            </a:xfrm>
          </p:grpSpPr>
          <p:pic>
            <p:nvPicPr>
              <p:cNvPr id="247" name="Google Shape;247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886396" y="490400"/>
                <a:ext cx="2257604" cy="2081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" name="Google Shape;248;p25"/>
              <p:cNvSpPr/>
              <p:nvPr/>
            </p:nvSpPr>
            <p:spPr>
              <a:xfrm>
                <a:off x="6969675" y="1203575"/>
                <a:ext cx="2001000" cy="7368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9" name="Google Shape;249;p25"/>
            <p:cNvCxnSpPr/>
            <p:nvPr/>
          </p:nvCxnSpPr>
          <p:spPr>
            <a:xfrm flipH="1" rot="10800000">
              <a:off x="4936625" y="1940525"/>
              <a:ext cx="2033100" cy="231600"/>
            </a:xfrm>
            <a:prstGeom prst="straightConnector1">
              <a:avLst/>
            </a:prstGeom>
            <a:noFill/>
            <a:ln cap="flat" cmpd="sng" w="28575">
              <a:solidFill>
                <a:srgbClr val="00BFA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type="title"/>
          </p:nvPr>
        </p:nvSpPr>
        <p:spPr>
          <a:xfrm>
            <a:off x="7294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Australian F-10 Curriculum Structure (AC)</a:t>
            </a:r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25" y="482250"/>
            <a:ext cx="7458007" cy="466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71" y="545350"/>
            <a:ext cx="1851825" cy="307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/>
          <p:nvPr/>
        </p:nvSpPr>
        <p:spPr>
          <a:xfrm>
            <a:off x="2886750" y="2002850"/>
            <a:ext cx="6207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3584525" y="3152325"/>
            <a:ext cx="987600" cy="20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4667850" y="2618300"/>
            <a:ext cx="1143300" cy="20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3583650" y="1405300"/>
            <a:ext cx="425700" cy="204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5873400" y="2225325"/>
            <a:ext cx="987600" cy="20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5873400" y="2618300"/>
            <a:ext cx="1620900" cy="20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7632750" y="2802375"/>
            <a:ext cx="425700" cy="16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6901250" y="1980475"/>
            <a:ext cx="489000" cy="16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26"/>
          <p:cNvCxnSpPr>
            <a:stCxn id="256" idx="3"/>
            <a:endCxn id="257" idx="1"/>
          </p:cNvCxnSpPr>
          <p:nvPr/>
        </p:nvCxnSpPr>
        <p:spPr>
          <a:xfrm>
            <a:off x="2021096" y="2082762"/>
            <a:ext cx="865800" cy="5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6"/>
          <p:cNvSpPr txBox="1"/>
          <p:nvPr/>
        </p:nvSpPr>
        <p:spPr>
          <a:xfrm>
            <a:off x="2059275" y="1734450"/>
            <a:ext cx="9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Map to</a:t>
            </a:r>
            <a:endParaRPr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7" name="Google Shape;267;p26"/>
          <p:cNvGrpSpPr/>
          <p:nvPr/>
        </p:nvGrpSpPr>
        <p:grpSpPr>
          <a:xfrm>
            <a:off x="782425" y="2904375"/>
            <a:ext cx="7458000" cy="2000450"/>
            <a:chOff x="782425" y="2904375"/>
            <a:chExt cx="7458000" cy="2000450"/>
          </a:xfrm>
        </p:grpSpPr>
        <p:sp>
          <p:nvSpPr>
            <p:cNvPr id="268" name="Google Shape;268;p26"/>
            <p:cNvSpPr txBox="1"/>
            <p:nvPr/>
          </p:nvSpPr>
          <p:spPr>
            <a:xfrm>
              <a:off x="782425" y="4550825"/>
              <a:ext cx="7458000" cy="354000"/>
            </a:xfrm>
            <a:prstGeom prst="rect">
              <a:avLst/>
            </a:prstGeom>
            <a:solidFill>
              <a:srgbClr val="00BFA5"/>
            </a:solidFill>
            <a:ln cap="flat" cmpd="sng" w="9525">
              <a:solidFill>
                <a:srgbClr val="53C6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                                                                                     Subject                   Strand                Substrand                                Code</a:t>
              </a:r>
              <a:endParaRPr b="1" sz="1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269" name="Google Shape;269;p26"/>
            <p:cNvCxnSpPr/>
            <p:nvPr/>
          </p:nvCxnSpPr>
          <p:spPr>
            <a:xfrm rot="10800000">
              <a:off x="4078450" y="3433100"/>
              <a:ext cx="2400" cy="1081500"/>
            </a:xfrm>
            <a:prstGeom prst="straightConnector1">
              <a:avLst/>
            </a:prstGeom>
            <a:noFill/>
            <a:ln cap="flat" cmpd="sng" w="19050">
              <a:solidFill>
                <a:srgbClr val="00BFA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0" name="Google Shape;270;p26"/>
            <p:cNvCxnSpPr/>
            <p:nvPr/>
          </p:nvCxnSpPr>
          <p:spPr>
            <a:xfrm rot="10800000">
              <a:off x="5152600" y="2904375"/>
              <a:ext cx="300" cy="1590300"/>
            </a:xfrm>
            <a:prstGeom prst="straightConnector1">
              <a:avLst/>
            </a:prstGeom>
            <a:noFill/>
            <a:ln cap="flat" cmpd="sng" w="19050">
              <a:solidFill>
                <a:srgbClr val="00BFA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1" name="Google Shape;271;p26"/>
            <p:cNvCxnSpPr/>
            <p:nvPr/>
          </p:nvCxnSpPr>
          <p:spPr>
            <a:xfrm rot="10800000">
              <a:off x="6179500" y="2904375"/>
              <a:ext cx="300" cy="1590300"/>
            </a:xfrm>
            <a:prstGeom prst="straightConnector1">
              <a:avLst/>
            </a:prstGeom>
            <a:noFill/>
            <a:ln cap="flat" cmpd="sng" w="19050">
              <a:solidFill>
                <a:srgbClr val="00BFA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2" name="Google Shape;272;p26"/>
            <p:cNvCxnSpPr/>
            <p:nvPr/>
          </p:nvCxnSpPr>
          <p:spPr>
            <a:xfrm rot="10800000">
              <a:off x="7861000" y="3036100"/>
              <a:ext cx="0" cy="1486800"/>
            </a:xfrm>
            <a:prstGeom prst="straightConnector1">
              <a:avLst/>
            </a:prstGeom>
            <a:noFill/>
            <a:ln cap="flat" cmpd="sng" w="19050">
              <a:solidFill>
                <a:srgbClr val="00BFA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3" name="Google Shape;273;p26"/>
          <p:cNvGrpSpPr/>
          <p:nvPr/>
        </p:nvGrpSpPr>
        <p:grpSpPr>
          <a:xfrm>
            <a:off x="169273" y="2670500"/>
            <a:ext cx="2019877" cy="2320600"/>
            <a:chOff x="169273" y="2670500"/>
            <a:chExt cx="2019877" cy="2320600"/>
          </a:xfrm>
        </p:grpSpPr>
        <p:grpSp>
          <p:nvGrpSpPr>
            <p:cNvPr id="274" name="Google Shape;274;p26"/>
            <p:cNvGrpSpPr/>
            <p:nvPr/>
          </p:nvGrpSpPr>
          <p:grpSpPr>
            <a:xfrm>
              <a:off x="169273" y="2670500"/>
              <a:ext cx="2019877" cy="2320600"/>
              <a:chOff x="169273" y="2670500"/>
              <a:chExt cx="2019877" cy="2320600"/>
            </a:xfrm>
          </p:grpSpPr>
          <p:sp>
            <p:nvSpPr>
              <p:cNvPr id="275" name="Google Shape;275;p26"/>
              <p:cNvSpPr/>
              <p:nvPr/>
            </p:nvSpPr>
            <p:spPr>
              <a:xfrm>
                <a:off x="1346600" y="3227200"/>
                <a:ext cx="620700" cy="2634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210775" y="3304375"/>
                <a:ext cx="620700" cy="263400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7" name="Google Shape;277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69273" y="3605250"/>
                <a:ext cx="1053225" cy="1385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" name="Google Shape;278;p26"/>
              <p:cNvSpPr txBox="1"/>
              <p:nvPr/>
            </p:nvSpPr>
            <p:spPr>
              <a:xfrm>
                <a:off x="1277150" y="2670500"/>
                <a:ext cx="9120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solidFill>
                      <a:srgbClr val="FF0000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Year Level</a:t>
                </a:r>
                <a:endParaRPr b="1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279" name="Google Shape;279;p26"/>
            <p:cNvSpPr txBox="1"/>
            <p:nvPr/>
          </p:nvSpPr>
          <p:spPr>
            <a:xfrm>
              <a:off x="169275" y="2802375"/>
              <a:ext cx="91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FF0000"/>
                  </a:solidFill>
                  <a:latin typeface="Raleway"/>
                  <a:ea typeface="Raleway"/>
                  <a:cs typeface="Raleway"/>
                  <a:sym typeface="Raleway"/>
                </a:rPr>
                <a:t>Source</a:t>
              </a:r>
              <a:endParaRPr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